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League Gothic" panose="020B0604020202020204" charset="-18"/>
      <p:regular r:id="rId14"/>
    </p:embeddedFont>
    <p:embeddedFont>
      <p:font typeface="Montserrat" panose="00000500000000000000" pitchFamily="2" charset="-18"/>
      <p:regular r:id="rId15"/>
    </p:embeddedFont>
    <p:embeddedFont>
      <p:font typeface="Open Sans" panose="020B0606030504020204" pitchFamily="3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9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9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20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9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2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2.pn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t="-21111" b="-21111"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3" name="Group 3"/>
          <p:cNvGrpSpPr/>
          <p:nvPr/>
        </p:nvGrpSpPr>
        <p:grpSpPr>
          <a:xfrm>
            <a:off x="1028700" y="1396734"/>
            <a:ext cx="11676518" cy="7861566"/>
            <a:chOff x="0" y="0"/>
            <a:chExt cx="3075297" cy="20705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75297" cy="2070536"/>
            </a:xfrm>
            <a:custGeom>
              <a:avLst/>
              <a:gdLst/>
              <a:ahLst/>
              <a:cxnLst/>
              <a:rect l="l" t="t" r="r" b="b"/>
              <a:pathLst>
                <a:path w="3075297" h="2070536">
                  <a:moveTo>
                    <a:pt x="0" y="0"/>
                  </a:moveTo>
                  <a:lnTo>
                    <a:pt x="3075297" y="0"/>
                  </a:lnTo>
                  <a:lnTo>
                    <a:pt x="3075297" y="2070536"/>
                  </a:lnTo>
                  <a:lnTo>
                    <a:pt x="0" y="2070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922909" y="-234358"/>
            <a:ext cx="10640015" cy="10755716"/>
            <a:chOff x="0" y="0"/>
            <a:chExt cx="5956300" cy="60210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56300" cy="6021070"/>
            </a:xfrm>
            <a:custGeom>
              <a:avLst/>
              <a:gdLst/>
              <a:ahLst/>
              <a:cxnLst/>
              <a:rect l="l" t="t" r="r" b="b"/>
              <a:pathLst>
                <a:path w="5956300" h="6021070">
                  <a:moveTo>
                    <a:pt x="0" y="6021070"/>
                  </a:moveTo>
                  <a:lnTo>
                    <a:pt x="692150" y="0"/>
                  </a:lnTo>
                  <a:lnTo>
                    <a:pt x="5956300" y="0"/>
                  </a:lnTo>
                  <a:lnTo>
                    <a:pt x="5264150" y="6021070"/>
                  </a:lnTo>
                  <a:close/>
                </a:path>
              </a:pathLst>
            </a:custGeom>
            <a:blipFill>
              <a:blip r:embed="rId3"/>
              <a:stretch>
                <a:fillRect l="-543" r="-543"/>
              </a:stretch>
            </a:blip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4745519" y="8794682"/>
            <a:ext cx="162761" cy="270142"/>
          </a:xfrm>
          <a:custGeom>
            <a:avLst/>
            <a:gdLst/>
            <a:ahLst/>
            <a:cxnLst/>
            <a:rect l="l" t="t" r="r" b="b"/>
            <a:pathLst>
              <a:path w="162761" h="270142">
                <a:moveTo>
                  <a:pt x="162761" y="0"/>
                </a:moveTo>
                <a:lnTo>
                  <a:pt x="0" y="0"/>
                </a:lnTo>
                <a:lnTo>
                  <a:pt x="0" y="270142"/>
                </a:lnTo>
                <a:lnTo>
                  <a:pt x="162761" y="270142"/>
                </a:lnTo>
                <a:lnTo>
                  <a:pt x="16276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994712" y="4114561"/>
            <a:ext cx="4646381" cy="151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070"/>
              </a:lnSpc>
            </a:pPr>
            <a:r>
              <a:rPr lang="en-US" sz="12300" spc="246">
                <a:solidFill>
                  <a:srgbClr val="F88932"/>
                </a:solidFill>
                <a:latin typeface="League Gothic"/>
              </a:rPr>
              <a:t>LIMASSOL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2542225"/>
            <a:ext cx="5051113" cy="1666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149"/>
              </a:lnSpc>
            </a:pPr>
            <a:r>
              <a:rPr lang="en-US" sz="13499" spc="269">
                <a:solidFill>
                  <a:srgbClr val="073064"/>
                </a:solidFill>
                <a:latin typeface="League Gothic"/>
              </a:rPr>
              <a:t>CIPRUS</a:t>
            </a:r>
          </a:p>
        </p:txBody>
      </p:sp>
      <p:sp>
        <p:nvSpPr>
          <p:cNvPr id="11" name="Freeform 11"/>
          <p:cNvSpPr/>
          <p:nvPr/>
        </p:nvSpPr>
        <p:spPr>
          <a:xfrm rot="7285664" flipH="1" flipV="1">
            <a:off x="4551991" y="3246339"/>
            <a:ext cx="3471281" cy="2364810"/>
          </a:xfrm>
          <a:custGeom>
            <a:avLst/>
            <a:gdLst/>
            <a:ahLst/>
            <a:cxnLst/>
            <a:rect l="l" t="t" r="r" b="b"/>
            <a:pathLst>
              <a:path w="3471281" h="2364810">
                <a:moveTo>
                  <a:pt x="3471281" y="2364810"/>
                </a:moveTo>
                <a:lnTo>
                  <a:pt x="0" y="2364810"/>
                </a:lnTo>
                <a:lnTo>
                  <a:pt x="0" y="0"/>
                </a:lnTo>
                <a:lnTo>
                  <a:pt x="3471281" y="0"/>
                </a:lnTo>
                <a:lnTo>
                  <a:pt x="3471281" y="236481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2" name="Freeform 12"/>
          <p:cNvSpPr/>
          <p:nvPr/>
        </p:nvSpPr>
        <p:spPr>
          <a:xfrm>
            <a:off x="5970702" y="7901706"/>
            <a:ext cx="1443993" cy="1172643"/>
          </a:xfrm>
          <a:custGeom>
            <a:avLst/>
            <a:gdLst/>
            <a:ahLst/>
            <a:cxnLst/>
            <a:rect l="l" t="t" r="r" b="b"/>
            <a:pathLst>
              <a:path w="1443993" h="1172643">
                <a:moveTo>
                  <a:pt x="0" y="0"/>
                </a:moveTo>
                <a:lnTo>
                  <a:pt x="1443993" y="0"/>
                </a:lnTo>
                <a:lnTo>
                  <a:pt x="1443993" y="1172643"/>
                </a:lnTo>
                <a:lnTo>
                  <a:pt x="0" y="1172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3" name="Freeform 13"/>
          <p:cNvSpPr/>
          <p:nvPr/>
        </p:nvSpPr>
        <p:spPr>
          <a:xfrm>
            <a:off x="16790478" y="8719856"/>
            <a:ext cx="1772446" cy="1634405"/>
          </a:xfrm>
          <a:custGeom>
            <a:avLst/>
            <a:gdLst/>
            <a:ahLst/>
            <a:cxnLst/>
            <a:rect l="l" t="t" r="r" b="b"/>
            <a:pathLst>
              <a:path w="1772446" h="1634405">
                <a:moveTo>
                  <a:pt x="0" y="0"/>
                </a:moveTo>
                <a:lnTo>
                  <a:pt x="1772445" y="0"/>
                </a:lnTo>
                <a:lnTo>
                  <a:pt x="1772445" y="1634405"/>
                </a:lnTo>
                <a:lnTo>
                  <a:pt x="0" y="16344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43455" t="-10710" r="-34039" b="-1644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4" name="TextBox 14"/>
          <p:cNvSpPr txBox="1"/>
          <p:nvPr/>
        </p:nvSpPr>
        <p:spPr>
          <a:xfrm>
            <a:off x="1214217" y="6768867"/>
            <a:ext cx="5794906" cy="432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400">
                <a:solidFill>
                  <a:srgbClr val="073064"/>
                </a:solidFill>
                <a:latin typeface="Montserrat"/>
              </a:rPr>
              <a:t>ERASMUS+ beszámoló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14217" y="7153677"/>
            <a:ext cx="4207371" cy="438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073064"/>
                </a:solidFill>
                <a:latin typeface="Montserrat"/>
              </a:rPr>
              <a:t>Bartókné Lakatos Diána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t="-21111" b="-21111"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3" name="Group 3"/>
          <p:cNvGrpSpPr/>
          <p:nvPr/>
        </p:nvGrpSpPr>
        <p:grpSpPr>
          <a:xfrm>
            <a:off x="5589316" y="2830774"/>
            <a:ext cx="11669984" cy="6526017"/>
            <a:chOff x="0" y="0"/>
            <a:chExt cx="3073576" cy="17187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73576" cy="1718786"/>
            </a:xfrm>
            <a:custGeom>
              <a:avLst/>
              <a:gdLst/>
              <a:ahLst/>
              <a:cxnLst/>
              <a:rect l="l" t="t" r="r" b="b"/>
              <a:pathLst>
                <a:path w="3073576" h="1718786">
                  <a:moveTo>
                    <a:pt x="0" y="0"/>
                  </a:moveTo>
                  <a:lnTo>
                    <a:pt x="3073576" y="0"/>
                  </a:lnTo>
                  <a:lnTo>
                    <a:pt x="3073576" y="1718786"/>
                  </a:lnTo>
                  <a:lnTo>
                    <a:pt x="0" y="17187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118990">
            <a:off x="430573" y="757918"/>
            <a:ext cx="5512479" cy="5257887"/>
            <a:chOff x="0" y="0"/>
            <a:chExt cx="6324600" cy="6032500"/>
          </a:xfrm>
        </p:grpSpPr>
        <p:sp>
          <p:nvSpPr>
            <p:cNvPr id="7" name="Freeform 7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3"/>
              <a:stretch>
                <a:fillRect l="-55569" r="-55569"/>
              </a:stretch>
            </a:blipFill>
          </p:spPr>
          <p:txBody>
            <a:bodyPr/>
            <a:lstStyle/>
            <a:p>
              <a:endParaRPr lang="hu-HU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221820">
            <a:off x="3725949" y="5564207"/>
            <a:ext cx="3726733" cy="3554615"/>
            <a:chOff x="0" y="0"/>
            <a:chExt cx="6324600" cy="6032500"/>
          </a:xfrm>
        </p:grpSpPr>
        <p:sp>
          <p:nvSpPr>
            <p:cNvPr id="10" name="Freeform 10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4"/>
              <a:stretch>
                <a:fillRect t="-66511" b="-66511"/>
              </a:stretch>
            </a:blipFill>
          </p:spPr>
          <p:txBody>
            <a:bodyPr/>
            <a:lstStyle/>
            <a:p>
              <a:endParaRPr lang="hu-HU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2" name="Freeform 12"/>
          <p:cNvSpPr/>
          <p:nvPr/>
        </p:nvSpPr>
        <p:spPr>
          <a:xfrm rot="-2328121">
            <a:off x="742829" y="8923237"/>
            <a:ext cx="1975449" cy="1437139"/>
          </a:xfrm>
          <a:custGeom>
            <a:avLst/>
            <a:gdLst/>
            <a:ahLst/>
            <a:cxnLst/>
            <a:rect l="l" t="t" r="r" b="b"/>
            <a:pathLst>
              <a:path w="1975449" h="1437139">
                <a:moveTo>
                  <a:pt x="0" y="0"/>
                </a:moveTo>
                <a:lnTo>
                  <a:pt x="1975449" y="0"/>
                </a:lnTo>
                <a:lnTo>
                  <a:pt x="1975449" y="1437139"/>
                </a:lnTo>
                <a:lnTo>
                  <a:pt x="0" y="14371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3" name="Freeform 13"/>
          <p:cNvSpPr/>
          <p:nvPr/>
        </p:nvSpPr>
        <p:spPr>
          <a:xfrm rot="1068569">
            <a:off x="5951892" y="3216002"/>
            <a:ext cx="1535588" cy="737082"/>
          </a:xfrm>
          <a:custGeom>
            <a:avLst/>
            <a:gdLst/>
            <a:ahLst/>
            <a:cxnLst/>
            <a:rect l="l" t="t" r="r" b="b"/>
            <a:pathLst>
              <a:path w="1535588" h="737082">
                <a:moveTo>
                  <a:pt x="0" y="0"/>
                </a:moveTo>
                <a:lnTo>
                  <a:pt x="1535588" y="0"/>
                </a:lnTo>
                <a:lnTo>
                  <a:pt x="1535588" y="737083"/>
                </a:lnTo>
                <a:lnTo>
                  <a:pt x="0" y="7370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4" name="Freeform 14"/>
          <p:cNvSpPr/>
          <p:nvPr/>
        </p:nvSpPr>
        <p:spPr>
          <a:xfrm rot="495028" flipH="1">
            <a:off x="14779713" y="1158103"/>
            <a:ext cx="1868245" cy="897536"/>
          </a:xfrm>
          <a:custGeom>
            <a:avLst/>
            <a:gdLst/>
            <a:ahLst/>
            <a:cxnLst/>
            <a:rect l="l" t="t" r="r" b="b"/>
            <a:pathLst>
              <a:path w="1868245" h="897536">
                <a:moveTo>
                  <a:pt x="1868246" y="0"/>
                </a:moveTo>
                <a:lnTo>
                  <a:pt x="0" y="0"/>
                </a:lnTo>
                <a:lnTo>
                  <a:pt x="0" y="897536"/>
                </a:lnTo>
                <a:lnTo>
                  <a:pt x="1868246" y="897536"/>
                </a:lnTo>
                <a:lnTo>
                  <a:pt x="186824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5" name="TextBox 15"/>
          <p:cNvSpPr txBox="1"/>
          <p:nvPr/>
        </p:nvSpPr>
        <p:spPr>
          <a:xfrm>
            <a:off x="6032378" y="1400175"/>
            <a:ext cx="6832230" cy="1674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13"/>
              </a:lnSpc>
            </a:pPr>
            <a:r>
              <a:rPr lang="en-US" sz="13459">
                <a:solidFill>
                  <a:srgbClr val="073064"/>
                </a:solidFill>
                <a:latin typeface="League Gothic"/>
              </a:rPr>
              <a:t>CIPRUS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563406" y="3310662"/>
            <a:ext cx="9566743" cy="5179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73"/>
              </a:lnSpc>
            </a:pP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Ciprus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a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Földközi-tenger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harmadik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legnagyobb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szigete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.  </a:t>
            </a:r>
          </a:p>
          <a:p>
            <a:pPr>
              <a:lnSpc>
                <a:spcPts val="4273"/>
              </a:lnSpc>
            </a:pPr>
            <a:r>
              <a:rPr lang="en-US" sz="2849" dirty="0">
                <a:solidFill>
                  <a:srgbClr val="073064"/>
                </a:solidFill>
                <a:latin typeface="Montserrat"/>
              </a:rPr>
              <a:t>A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szigeten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a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Ciprusi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Köztársaság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fekszik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,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amelynek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37%-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át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Törökország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1974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óta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megszállva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tartja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,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és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ott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1983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óta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az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Észak-ciprusi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Török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Köztársaság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nevű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bábállam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működik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.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Területén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található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még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két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brit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támaszpont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,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amelyek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nem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állnak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a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Ciprusi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Köztársaság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fennhatósága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alatt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,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hanem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az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Egyesült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Királyság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független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katonai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bázisai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.</a:t>
            </a:r>
          </a:p>
          <a:p>
            <a:pPr>
              <a:lnSpc>
                <a:spcPts val="3298"/>
              </a:lnSpc>
            </a:pPr>
            <a:endParaRPr lang="en-US" sz="2849" dirty="0">
              <a:solidFill>
                <a:srgbClr val="073064"/>
              </a:solidFill>
              <a:latin typeface="Montserrat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7279226" y="9356791"/>
            <a:ext cx="1008774" cy="930209"/>
          </a:xfrm>
          <a:custGeom>
            <a:avLst/>
            <a:gdLst/>
            <a:ahLst/>
            <a:cxnLst/>
            <a:rect l="l" t="t" r="r" b="b"/>
            <a:pathLst>
              <a:path w="1008774" h="930209">
                <a:moveTo>
                  <a:pt x="0" y="0"/>
                </a:moveTo>
                <a:lnTo>
                  <a:pt x="1008774" y="0"/>
                </a:lnTo>
                <a:lnTo>
                  <a:pt x="1008774" y="930209"/>
                </a:lnTo>
                <a:lnTo>
                  <a:pt x="0" y="9302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43455" t="-10710" r="-34039" b="-1644"/>
            </a:stretch>
          </a:blipFill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t="-21111" b="-21111"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3" name="Group 3"/>
          <p:cNvGrpSpPr/>
          <p:nvPr/>
        </p:nvGrpSpPr>
        <p:grpSpPr>
          <a:xfrm>
            <a:off x="5589316" y="2830774"/>
            <a:ext cx="11850376" cy="6427526"/>
            <a:chOff x="0" y="0"/>
            <a:chExt cx="3121087" cy="16928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21087" cy="1692846"/>
            </a:xfrm>
            <a:custGeom>
              <a:avLst/>
              <a:gdLst/>
              <a:ahLst/>
              <a:cxnLst/>
              <a:rect l="l" t="t" r="r" b="b"/>
              <a:pathLst>
                <a:path w="3121087" h="1692846">
                  <a:moveTo>
                    <a:pt x="0" y="0"/>
                  </a:moveTo>
                  <a:lnTo>
                    <a:pt x="3121087" y="0"/>
                  </a:lnTo>
                  <a:lnTo>
                    <a:pt x="3121087" y="1692846"/>
                  </a:lnTo>
                  <a:lnTo>
                    <a:pt x="0" y="16928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2328121">
            <a:off x="742829" y="8923237"/>
            <a:ext cx="1975449" cy="1437139"/>
          </a:xfrm>
          <a:custGeom>
            <a:avLst/>
            <a:gdLst/>
            <a:ahLst/>
            <a:cxnLst/>
            <a:rect l="l" t="t" r="r" b="b"/>
            <a:pathLst>
              <a:path w="1975449" h="1437139">
                <a:moveTo>
                  <a:pt x="0" y="0"/>
                </a:moveTo>
                <a:lnTo>
                  <a:pt x="1975449" y="0"/>
                </a:lnTo>
                <a:lnTo>
                  <a:pt x="1975449" y="1437139"/>
                </a:lnTo>
                <a:lnTo>
                  <a:pt x="0" y="14371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7" name="Freeform 7"/>
          <p:cNvSpPr/>
          <p:nvPr/>
        </p:nvSpPr>
        <p:spPr>
          <a:xfrm rot="1068569">
            <a:off x="5951892" y="3216002"/>
            <a:ext cx="1535588" cy="737082"/>
          </a:xfrm>
          <a:custGeom>
            <a:avLst/>
            <a:gdLst/>
            <a:ahLst/>
            <a:cxnLst/>
            <a:rect l="l" t="t" r="r" b="b"/>
            <a:pathLst>
              <a:path w="1535588" h="737082">
                <a:moveTo>
                  <a:pt x="0" y="0"/>
                </a:moveTo>
                <a:lnTo>
                  <a:pt x="1535588" y="0"/>
                </a:lnTo>
                <a:lnTo>
                  <a:pt x="1535588" y="737083"/>
                </a:lnTo>
                <a:lnTo>
                  <a:pt x="0" y="7370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8" name="Freeform 8"/>
          <p:cNvSpPr/>
          <p:nvPr/>
        </p:nvSpPr>
        <p:spPr>
          <a:xfrm rot="495028" flipH="1">
            <a:off x="14779713" y="1158103"/>
            <a:ext cx="1868245" cy="897536"/>
          </a:xfrm>
          <a:custGeom>
            <a:avLst/>
            <a:gdLst/>
            <a:ahLst/>
            <a:cxnLst/>
            <a:rect l="l" t="t" r="r" b="b"/>
            <a:pathLst>
              <a:path w="1868245" h="897536">
                <a:moveTo>
                  <a:pt x="1868246" y="0"/>
                </a:moveTo>
                <a:lnTo>
                  <a:pt x="0" y="0"/>
                </a:lnTo>
                <a:lnTo>
                  <a:pt x="0" y="897536"/>
                </a:lnTo>
                <a:lnTo>
                  <a:pt x="1868246" y="897536"/>
                </a:lnTo>
                <a:lnTo>
                  <a:pt x="186824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6719686" y="1400175"/>
            <a:ext cx="6832230" cy="1674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13"/>
              </a:lnSpc>
            </a:pPr>
            <a:r>
              <a:rPr lang="en-US" sz="13459">
                <a:solidFill>
                  <a:srgbClr val="073064"/>
                </a:solidFill>
                <a:latin typeface="League Gothic"/>
              </a:rPr>
              <a:t>LIMASSOL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63406" y="3310662"/>
            <a:ext cx="9566743" cy="4115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73"/>
              </a:lnSpc>
            </a:pPr>
            <a:r>
              <a:rPr lang="en-US" sz="2849">
                <a:solidFill>
                  <a:srgbClr val="073064"/>
                </a:solidFill>
                <a:latin typeface="Montserrat"/>
              </a:rPr>
              <a:t>A város a sziget déli oldalán, fekszik. Délről a Földközi-tenger északról a Tróodosz-hegység határolja. A várostól nyugatra található a Brit Királyi Légierő Akrotiri Légibázisa. Ciprus második legnagyobb városa. Hatalmas kikötője van, ami a sziget legnagyobb hajózási központja. Emelett kiemelkedő ipara és mezőgazdasága van.</a:t>
            </a:r>
          </a:p>
          <a:p>
            <a:pPr>
              <a:lnSpc>
                <a:spcPts val="3298"/>
              </a:lnSpc>
            </a:pPr>
            <a:endParaRPr lang="en-US" sz="2849">
              <a:solidFill>
                <a:srgbClr val="073064"/>
              </a:solidFill>
              <a:latin typeface="Montserrat"/>
            </a:endParaRP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 rot="-118990">
            <a:off x="337502" y="955600"/>
            <a:ext cx="5512479" cy="5257887"/>
            <a:chOff x="0" y="0"/>
            <a:chExt cx="6324600" cy="6032500"/>
          </a:xfrm>
        </p:grpSpPr>
        <p:sp>
          <p:nvSpPr>
            <p:cNvPr id="12" name="Freeform 12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9"/>
              <a:stretch>
                <a:fillRect t="-66727" b="-66727"/>
              </a:stretch>
            </a:blipFill>
          </p:spPr>
          <p:txBody>
            <a:bodyPr/>
            <a:lstStyle/>
            <a:p>
              <a:endParaRPr lang="hu-HU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221820">
            <a:off x="3215075" y="5235463"/>
            <a:ext cx="4083837" cy="3895226"/>
            <a:chOff x="0" y="0"/>
            <a:chExt cx="6324600" cy="6032500"/>
          </a:xfrm>
        </p:grpSpPr>
        <p:sp>
          <p:nvSpPr>
            <p:cNvPr id="15" name="Freeform 15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10"/>
              <a:stretch>
                <a:fillRect l="-55569" r="-55569"/>
              </a:stretch>
            </a:blipFill>
          </p:spPr>
          <p:txBody>
            <a:bodyPr/>
            <a:lstStyle/>
            <a:p>
              <a:endParaRPr lang="hu-HU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7279226" y="9356791"/>
            <a:ext cx="1008774" cy="930209"/>
          </a:xfrm>
          <a:custGeom>
            <a:avLst/>
            <a:gdLst/>
            <a:ahLst/>
            <a:cxnLst/>
            <a:rect l="l" t="t" r="r" b="b"/>
            <a:pathLst>
              <a:path w="1008774" h="930209">
                <a:moveTo>
                  <a:pt x="0" y="0"/>
                </a:moveTo>
                <a:lnTo>
                  <a:pt x="1008774" y="0"/>
                </a:lnTo>
                <a:lnTo>
                  <a:pt x="1008774" y="930209"/>
                </a:lnTo>
                <a:lnTo>
                  <a:pt x="0" y="9302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43455" t="-10710" r="-34039" b="-1644"/>
            </a:stretch>
          </a:blipFill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t="-21111" b="-21111"/>
            </a:stretch>
          </a:blipFill>
        </p:spPr>
        <p:txBody>
          <a:bodyPr/>
          <a:lstStyle/>
          <a:p>
            <a:endParaRPr lang="hu-HU"/>
          </a:p>
        </p:txBody>
      </p:sp>
      <p:grpSp>
        <p:nvGrpSpPr>
          <p:cNvPr id="3" name="Group 3"/>
          <p:cNvGrpSpPr/>
          <p:nvPr/>
        </p:nvGrpSpPr>
        <p:grpSpPr>
          <a:xfrm>
            <a:off x="5589316" y="2830774"/>
            <a:ext cx="11850376" cy="6427526"/>
            <a:chOff x="0" y="0"/>
            <a:chExt cx="3121087" cy="16928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21087" cy="1692846"/>
            </a:xfrm>
            <a:custGeom>
              <a:avLst/>
              <a:gdLst/>
              <a:ahLst/>
              <a:cxnLst/>
              <a:rect l="l" t="t" r="r" b="b"/>
              <a:pathLst>
                <a:path w="3121087" h="1692846">
                  <a:moveTo>
                    <a:pt x="0" y="0"/>
                  </a:moveTo>
                  <a:lnTo>
                    <a:pt x="3121087" y="0"/>
                  </a:lnTo>
                  <a:lnTo>
                    <a:pt x="3121087" y="1692846"/>
                  </a:lnTo>
                  <a:lnTo>
                    <a:pt x="0" y="16928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118990">
            <a:off x="430573" y="757918"/>
            <a:ext cx="5512479" cy="5257887"/>
            <a:chOff x="0" y="0"/>
            <a:chExt cx="6324600" cy="6032500"/>
          </a:xfrm>
        </p:grpSpPr>
        <p:sp>
          <p:nvSpPr>
            <p:cNvPr id="7" name="Freeform 7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3"/>
              <a:stretch>
                <a:fillRect t="-66727" b="-66727"/>
              </a:stretch>
            </a:blipFill>
          </p:spPr>
          <p:txBody>
            <a:bodyPr/>
            <a:lstStyle/>
            <a:p>
              <a:endParaRPr lang="hu-HU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221820">
            <a:off x="3725949" y="5564207"/>
            <a:ext cx="3726733" cy="3554615"/>
            <a:chOff x="0" y="0"/>
            <a:chExt cx="6324600" cy="6032500"/>
          </a:xfrm>
        </p:grpSpPr>
        <p:sp>
          <p:nvSpPr>
            <p:cNvPr id="10" name="Freeform 10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4"/>
              <a:stretch>
                <a:fillRect t="-2527" b="-2527"/>
              </a:stretch>
            </a:blipFill>
          </p:spPr>
          <p:txBody>
            <a:bodyPr/>
            <a:lstStyle/>
            <a:p>
              <a:endParaRPr lang="hu-HU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2" name="Freeform 12"/>
          <p:cNvSpPr/>
          <p:nvPr/>
        </p:nvSpPr>
        <p:spPr>
          <a:xfrm rot="-2328121">
            <a:off x="742829" y="8923237"/>
            <a:ext cx="1975449" cy="1437139"/>
          </a:xfrm>
          <a:custGeom>
            <a:avLst/>
            <a:gdLst/>
            <a:ahLst/>
            <a:cxnLst/>
            <a:rect l="l" t="t" r="r" b="b"/>
            <a:pathLst>
              <a:path w="1975449" h="1437139">
                <a:moveTo>
                  <a:pt x="0" y="0"/>
                </a:moveTo>
                <a:lnTo>
                  <a:pt x="1975449" y="0"/>
                </a:lnTo>
                <a:lnTo>
                  <a:pt x="1975449" y="1437139"/>
                </a:lnTo>
                <a:lnTo>
                  <a:pt x="0" y="14371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3" name="Freeform 13"/>
          <p:cNvSpPr/>
          <p:nvPr/>
        </p:nvSpPr>
        <p:spPr>
          <a:xfrm rot="1068569">
            <a:off x="5951892" y="3216002"/>
            <a:ext cx="1535588" cy="737082"/>
          </a:xfrm>
          <a:custGeom>
            <a:avLst/>
            <a:gdLst/>
            <a:ahLst/>
            <a:cxnLst/>
            <a:rect l="l" t="t" r="r" b="b"/>
            <a:pathLst>
              <a:path w="1535588" h="737082">
                <a:moveTo>
                  <a:pt x="0" y="0"/>
                </a:moveTo>
                <a:lnTo>
                  <a:pt x="1535588" y="0"/>
                </a:lnTo>
                <a:lnTo>
                  <a:pt x="1535588" y="737083"/>
                </a:lnTo>
                <a:lnTo>
                  <a:pt x="0" y="7370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4" name="Freeform 14"/>
          <p:cNvSpPr/>
          <p:nvPr/>
        </p:nvSpPr>
        <p:spPr>
          <a:xfrm rot="495028" flipH="1">
            <a:off x="14779713" y="1158103"/>
            <a:ext cx="1868245" cy="897536"/>
          </a:xfrm>
          <a:custGeom>
            <a:avLst/>
            <a:gdLst/>
            <a:ahLst/>
            <a:cxnLst/>
            <a:rect l="l" t="t" r="r" b="b"/>
            <a:pathLst>
              <a:path w="1868245" h="897536">
                <a:moveTo>
                  <a:pt x="1868246" y="0"/>
                </a:moveTo>
                <a:lnTo>
                  <a:pt x="0" y="0"/>
                </a:lnTo>
                <a:lnTo>
                  <a:pt x="0" y="897536"/>
                </a:lnTo>
                <a:lnTo>
                  <a:pt x="1868246" y="897536"/>
                </a:lnTo>
                <a:lnTo>
                  <a:pt x="186824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5" name="Freeform 15"/>
          <p:cNvSpPr/>
          <p:nvPr/>
        </p:nvSpPr>
        <p:spPr>
          <a:xfrm>
            <a:off x="17349427" y="9235274"/>
            <a:ext cx="1213496" cy="1118987"/>
          </a:xfrm>
          <a:custGeom>
            <a:avLst/>
            <a:gdLst/>
            <a:ahLst/>
            <a:cxnLst/>
            <a:rect l="l" t="t" r="r" b="b"/>
            <a:pathLst>
              <a:path w="1213496" h="1118987">
                <a:moveTo>
                  <a:pt x="0" y="0"/>
                </a:moveTo>
                <a:lnTo>
                  <a:pt x="1213496" y="0"/>
                </a:lnTo>
                <a:lnTo>
                  <a:pt x="1213496" y="1118987"/>
                </a:lnTo>
                <a:lnTo>
                  <a:pt x="0" y="111898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43455" t="-10710" r="-34039" b="-1644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16" name="TextBox 16"/>
          <p:cNvSpPr txBox="1"/>
          <p:nvPr/>
        </p:nvSpPr>
        <p:spPr>
          <a:xfrm>
            <a:off x="7280480" y="1400175"/>
            <a:ext cx="6832230" cy="1674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13"/>
              </a:lnSpc>
            </a:pPr>
            <a:r>
              <a:rPr lang="en-US" sz="13459">
                <a:solidFill>
                  <a:srgbClr val="073064"/>
                </a:solidFill>
                <a:latin typeface="League Gothic"/>
              </a:rPr>
              <a:t>BAYSWATER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563406" y="3310662"/>
            <a:ext cx="9566743" cy="5386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73"/>
              </a:lnSpc>
            </a:pPr>
            <a:r>
              <a:rPr lang="en-US" sz="2849" dirty="0">
                <a:solidFill>
                  <a:srgbClr val="073064"/>
                </a:solidFill>
                <a:latin typeface="Montserrat"/>
              </a:rPr>
              <a:t>A Bayswater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nyelviskolát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1973-ban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alapítottak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. </a:t>
            </a:r>
          </a:p>
          <a:p>
            <a:pPr>
              <a:lnSpc>
                <a:spcPts val="4273"/>
              </a:lnSpc>
            </a:pPr>
            <a:r>
              <a:rPr lang="en-US" sz="2849" dirty="0">
                <a:solidFill>
                  <a:srgbClr val="073064"/>
                </a:solidFill>
                <a:latin typeface="Montserrat"/>
              </a:rPr>
              <a:t>A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világon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több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országban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is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megtalálható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az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iskola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,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Franciaországban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,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Kanadában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,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Dél-Afrikában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és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az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Egyesült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Királyságban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. </a:t>
            </a:r>
          </a:p>
          <a:p>
            <a:pPr>
              <a:lnSpc>
                <a:spcPts val="4273"/>
              </a:lnSpc>
            </a:pP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Cipruson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2007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óta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vehetnek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részt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a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tanulók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nyelvtanfolyamokon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. Minden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korosztály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számára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elérhetőek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a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kurzusaik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.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Nyáron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pedig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több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tábort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is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tartanak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 a </a:t>
            </a:r>
            <a:r>
              <a:rPr lang="en-US" sz="2849" dirty="0" err="1">
                <a:solidFill>
                  <a:srgbClr val="073064"/>
                </a:solidFill>
                <a:latin typeface="Montserrat"/>
              </a:rPr>
              <a:t>diákoknak</a:t>
            </a:r>
            <a:r>
              <a:rPr lang="en-US" sz="2849" dirty="0">
                <a:solidFill>
                  <a:srgbClr val="073064"/>
                </a:solidFill>
                <a:latin typeface="Montserrat"/>
              </a:rPr>
              <a:t>.</a:t>
            </a:r>
          </a:p>
          <a:p>
            <a:pPr>
              <a:lnSpc>
                <a:spcPts val="4273"/>
              </a:lnSpc>
            </a:pPr>
            <a:endParaRPr lang="en-US" sz="2849" dirty="0">
              <a:solidFill>
                <a:srgbClr val="073064"/>
              </a:solidFill>
              <a:latin typeface="Montserrat"/>
            </a:endParaRPr>
          </a:p>
          <a:p>
            <a:pPr>
              <a:lnSpc>
                <a:spcPts val="3298"/>
              </a:lnSpc>
            </a:pPr>
            <a:endParaRPr lang="en-US" sz="2849" dirty="0">
              <a:solidFill>
                <a:srgbClr val="073064"/>
              </a:solidFill>
              <a:latin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t="-21111" b="-21111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 rot="1068569">
            <a:off x="177902" y="8730388"/>
            <a:ext cx="2199635" cy="1055825"/>
          </a:xfrm>
          <a:custGeom>
            <a:avLst/>
            <a:gdLst/>
            <a:ahLst/>
            <a:cxnLst/>
            <a:rect l="l" t="t" r="r" b="b"/>
            <a:pathLst>
              <a:path w="2199635" h="1055825">
                <a:moveTo>
                  <a:pt x="0" y="0"/>
                </a:moveTo>
                <a:lnTo>
                  <a:pt x="2199634" y="0"/>
                </a:lnTo>
                <a:lnTo>
                  <a:pt x="2199634" y="1055824"/>
                </a:lnTo>
                <a:lnTo>
                  <a:pt x="0" y="10558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TextBox 4"/>
          <p:cNvSpPr txBox="1"/>
          <p:nvPr/>
        </p:nvSpPr>
        <p:spPr>
          <a:xfrm>
            <a:off x="2122614" y="846859"/>
            <a:ext cx="11741934" cy="2362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99"/>
              </a:lnSpc>
            </a:pPr>
            <a:r>
              <a:rPr lang="en-US" sz="9999">
                <a:solidFill>
                  <a:srgbClr val="073064"/>
                </a:solidFill>
                <a:latin typeface="League Gothic"/>
              </a:rPr>
              <a:t>TANFOLYAM </a:t>
            </a:r>
          </a:p>
          <a:p>
            <a:pPr>
              <a:lnSpc>
                <a:spcPts val="8999"/>
              </a:lnSpc>
            </a:pPr>
            <a:r>
              <a:rPr lang="en-US" sz="9999">
                <a:solidFill>
                  <a:srgbClr val="073064"/>
                </a:solidFill>
                <a:latin typeface="League Gothic"/>
              </a:rPr>
              <a:t>METHOLODGY OF TEFL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122614" y="3209058"/>
            <a:ext cx="11616581" cy="4997753"/>
            <a:chOff x="0" y="0"/>
            <a:chExt cx="3059511" cy="13162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59511" cy="1316281"/>
            </a:xfrm>
            <a:custGeom>
              <a:avLst/>
              <a:gdLst/>
              <a:ahLst/>
              <a:cxnLst/>
              <a:rect l="l" t="t" r="r" b="b"/>
              <a:pathLst>
                <a:path w="3059511" h="1316281">
                  <a:moveTo>
                    <a:pt x="0" y="0"/>
                  </a:moveTo>
                  <a:lnTo>
                    <a:pt x="3059511" y="0"/>
                  </a:lnTo>
                  <a:lnTo>
                    <a:pt x="3059511" y="1316281"/>
                  </a:lnTo>
                  <a:lnTo>
                    <a:pt x="0" y="13162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1691121">
            <a:off x="11941910" y="4057329"/>
            <a:ext cx="5831122" cy="3644451"/>
          </a:xfrm>
          <a:custGeom>
            <a:avLst/>
            <a:gdLst/>
            <a:ahLst/>
            <a:cxnLst/>
            <a:rect l="l" t="t" r="r" b="b"/>
            <a:pathLst>
              <a:path w="5831122" h="3644451">
                <a:moveTo>
                  <a:pt x="0" y="0"/>
                </a:moveTo>
                <a:lnTo>
                  <a:pt x="5831121" y="0"/>
                </a:lnTo>
                <a:lnTo>
                  <a:pt x="5831121" y="3644451"/>
                </a:lnTo>
                <a:lnTo>
                  <a:pt x="0" y="36444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9" name="TextBox 9"/>
          <p:cNvSpPr txBox="1"/>
          <p:nvPr/>
        </p:nvSpPr>
        <p:spPr>
          <a:xfrm>
            <a:off x="2122614" y="3895778"/>
            <a:ext cx="9266544" cy="5362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6023" lvl="1" indent="-433012">
              <a:lnSpc>
                <a:spcPts val="5615"/>
              </a:lnSpc>
              <a:buFont typeface="Arial"/>
              <a:buChar char="•"/>
            </a:pPr>
            <a:r>
              <a:rPr lang="en-US" sz="4011">
                <a:solidFill>
                  <a:srgbClr val="073064"/>
                </a:solidFill>
                <a:latin typeface="Montserrat"/>
              </a:rPr>
              <a:t>angol tanítás módszertana</a:t>
            </a:r>
          </a:p>
          <a:p>
            <a:pPr marL="866023" lvl="1" indent="-433012">
              <a:lnSpc>
                <a:spcPts val="5615"/>
              </a:lnSpc>
              <a:buFont typeface="Arial"/>
              <a:buChar char="•"/>
            </a:pPr>
            <a:r>
              <a:rPr lang="en-US" sz="4011">
                <a:solidFill>
                  <a:srgbClr val="073064"/>
                </a:solidFill>
                <a:latin typeface="Montserrat"/>
              </a:rPr>
              <a:t>nyelvtan, olvasás, írás tanítása</a:t>
            </a:r>
          </a:p>
          <a:p>
            <a:pPr marL="866023" lvl="1" indent="-433012">
              <a:lnSpc>
                <a:spcPts val="5615"/>
              </a:lnSpc>
              <a:buFont typeface="Arial"/>
              <a:buChar char="•"/>
            </a:pPr>
            <a:r>
              <a:rPr lang="en-US" sz="4011">
                <a:solidFill>
                  <a:srgbClr val="073064"/>
                </a:solidFill>
                <a:latin typeface="Montserrat"/>
              </a:rPr>
              <a:t>CLT </a:t>
            </a:r>
          </a:p>
          <a:p>
            <a:pPr marL="866023" lvl="1" indent="-433012">
              <a:lnSpc>
                <a:spcPts val="5615"/>
              </a:lnSpc>
              <a:buFont typeface="Arial"/>
              <a:buChar char="•"/>
            </a:pPr>
            <a:r>
              <a:rPr lang="en-US" sz="4011">
                <a:solidFill>
                  <a:srgbClr val="073064"/>
                </a:solidFill>
                <a:latin typeface="Montserrat"/>
              </a:rPr>
              <a:t>PBL</a:t>
            </a:r>
          </a:p>
          <a:p>
            <a:pPr marL="866023" lvl="1" indent="-433012">
              <a:lnSpc>
                <a:spcPts val="5615"/>
              </a:lnSpc>
              <a:buFont typeface="Arial"/>
              <a:buChar char="•"/>
            </a:pPr>
            <a:r>
              <a:rPr lang="en-US" sz="4011">
                <a:solidFill>
                  <a:srgbClr val="073064"/>
                </a:solidFill>
                <a:latin typeface="Montserrat"/>
              </a:rPr>
              <a:t>CLIL</a:t>
            </a:r>
          </a:p>
          <a:p>
            <a:pPr>
              <a:lnSpc>
                <a:spcPts val="4890"/>
              </a:lnSpc>
            </a:pPr>
            <a:endParaRPr lang="en-US" sz="4011">
              <a:solidFill>
                <a:srgbClr val="073064"/>
              </a:solidFill>
              <a:latin typeface="Montserrat"/>
            </a:endParaRPr>
          </a:p>
          <a:p>
            <a:pPr>
              <a:lnSpc>
                <a:spcPts val="4890"/>
              </a:lnSpc>
            </a:pPr>
            <a:endParaRPr lang="en-US" sz="4011">
              <a:solidFill>
                <a:srgbClr val="073064"/>
              </a:solidFill>
              <a:latin typeface="Montserrat"/>
            </a:endParaRPr>
          </a:p>
          <a:p>
            <a:pPr>
              <a:lnSpc>
                <a:spcPts val="4890"/>
              </a:lnSpc>
              <a:spcBef>
                <a:spcPct val="0"/>
              </a:spcBef>
            </a:pPr>
            <a:endParaRPr lang="en-US" sz="4011">
              <a:solidFill>
                <a:srgbClr val="073064"/>
              </a:solidFill>
              <a:latin typeface="Montserrat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7279226" y="9356791"/>
            <a:ext cx="1008774" cy="930209"/>
          </a:xfrm>
          <a:custGeom>
            <a:avLst/>
            <a:gdLst/>
            <a:ahLst/>
            <a:cxnLst/>
            <a:rect l="l" t="t" r="r" b="b"/>
            <a:pathLst>
              <a:path w="1008774" h="930209">
                <a:moveTo>
                  <a:pt x="0" y="0"/>
                </a:moveTo>
                <a:lnTo>
                  <a:pt x="1008774" y="0"/>
                </a:lnTo>
                <a:lnTo>
                  <a:pt x="1008774" y="930209"/>
                </a:lnTo>
                <a:lnTo>
                  <a:pt x="0" y="9302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3455" t="-10710" r="-34039" b="-1644"/>
            </a:stretch>
          </a:blipFill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187292" y="6743111"/>
            <a:ext cx="1972209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spc="153">
                <a:solidFill>
                  <a:srgbClr val="FFFFFF"/>
                </a:solidFill>
                <a:latin typeface="Open Sans"/>
              </a:rPr>
              <a:t>Bali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06635" y="161299"/>
            <a:ext cx="17900708" cy="9964402"/>
            <a:chOff x="0" y="0"/>
            <a:chExt cx="23867610" cy="1328586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9158" r="9158"/>
            <a:stretch>
              <a:fillRect/>
            </a:stretch>
          </p:blipFill>
          <p:spPr>
            <a:xfrm>
              <a:off x="0" y="0"/>
              <a:ext cx="7854270" cy="432702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9401" r="9401"/>
            <a:stretch>
              <a:fillRect/>
            </a:stretch>
          </p:blipFill>
          <p:spPr>
            <a:xfrm>
              <a:off x="8006670" y="0"/>
              <a:ext cx="15860940" cy="8806446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37581" b="37581"/>
            <a:stretch>
              <a:fillRect/>
            </a:stretch>
          </p:blipFill>
          <p:spPr>
            <a:xfrm>
              <a:off x="0" y="4479423"/>
              <a:ext cx="7854270" cy="432702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 t="37604" b="37604"/>
            <a:stretch>
              <a:fillRect/>
            </a:stretch>
          </p:blipFill>
          <p:spPr>
            <a:xfrm>
              <a:off x="0" y="8958846"/>
              <a:ext cx="7854270" cy="4327023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 t="37581" b="37581"/>
            <a:stretch>
              <a:fillRect/>
            </a:stretch>
          </p:blipFill>
          <p:spPr>
            <a:xfrm>
              <a:off x="8006670" y="8958846"/>
              <a:ext cx="7854270" cy="4327023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/>
            <a:srcRect t="37604" b="37604"/>
            <a:stretch>
              <a:fillRect/>
            </a:stretch>
          </p:blipFill>
          <p:spPr>
            <a:xfrm>
              <a:off x="16013340" y="8958846"/>
              <a:ext cx="7854270" cy="4327023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5602035" y="5119050"/>
            <a:ext cx="6247557" cy="3248122"/>
            <a:chOff x="-66568" y="-298679"/>
            <a:chExt cx="1645447" cy="85547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78879" cy="278182"/>
            </a:xfrm>
            <a:custGeom>
              <a:avLst/>
              <a:gdLst/>
              <a:ahLst/>
              <a:cxnLst/>
              <a:rect l="l" t="t" r="r" b="b"/>
              <a:pathLst>
                <a:path w="1578879" h="278182">
                  <a:moveTo>
                    <a:pt x="0" y="0"/>
                  </a:moveTo>
                  <a:lnTo>
                    <a:pt x="1578879" y="0"/>
                  </a:lnTo>
                  <a:lnTo>
                    <a:pt x="1578879" y="278182"/>
                  </a:lnTo>
                  <a:lnTo>
                    <a:pt x="0" y="2781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-66568" y="-298679"/>
              <a:ext cx="1347954" cy="855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5599"/>
                </a:lnSpc>
                <a:spcBef>
                  <a:spcPct val="0"/>
                </a:spcBef>
              </a:pPr>
              <a:r>
                <a:rPr lang="en-US" sz="3999" dirty="0">
                  <a:solidFill>
                    <a:srgbClr val="073064"/>
                  </a:solidFill>
                  <a:latin typeface="Montserrat"/>
                </a:rPr>
                <a:t>   BAYSWATER 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7259300" y="9356791"/>
            <a:ext cx="1008774" cy="930209"/>
          </a:xfrm>
          <a:custGeom>
            <a:avLst/>
            <a:gdLst/>
            <a:ahLst/>
            <a:cxnLst/>
            <a:rect l="l" t="t" r="r" b="b"/>
            <a:pathLst>
              <a:path w="1008774" h="930209">
                <a:moveTo>
                  <a:pt x="0" y="0"/>
                </a:moveTo>
                <a:lnTo>
                  <a:pt x="1008774" y="0"/>
                </a:lnTo>
                <a:lnTo>
                  <a:pt x="1008774" y="930209"/>
                </a:lnTo>
                <a:lnTo>
                  <a:pt x="0" y="9302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3455" t="-10710" r="-34039" b="-1644"/>
            </a:stretch>
          </a:blipFill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 t="-21111" b="-21111"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3" name="Freeform 3"/>
          <p:cNvSpPr/>
          <p:nvPr/>
        </p:nvSpPr>
        <p:spPr>
          <a:xfrm rot="1068569">
            <a:off x="177902" y="8730388"/>
            <a:ext cx="2199635" cy="1055825"/>
          </a:xfrm>
          <a:custGeom>
            <a:avLst/>
            <a:gdLst/>
            <a:ahLst/>
            <a:cxnLst/>
            <a:rect l="l" t="t" r="r" b="b"/>
            <a:pathLst>
              <a:path w="2199635" h="1055825">
                <a:moveTo>
                  <a:pt x="0" y="0"/>
                </a:moveTo>
                <a:lnTo>
                  <a:pt x="2199634" y="0"/>
                </a:lnTo>
                <a:lnTo>
                  <a:pt x="2199634" y="1055824"/>
                </a:lnTo>
                <a:lnTo>
                  <a:pt x="0" y="1055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/>
          </a:p>
        </p:txBody>
      </p:sp>
      <p:sp>
        <p:nvSpPr>
          <p:cNvPr id="4" name="Freeform 4"/>
          <p:cNvSpPr/>
          <p:nvPr/>
        </p:nvSpPr>
        <p:spPr>
          <a:xfrm>
            <a:off x="17279226" y="9356791"/>
            <a:ext cx="1008774" cy="930209"/>
          </a:xfrm>
          <a:custGeom>
            <a:avLst/>
            <a:gdLst/>
            <a:ahLst/>
            <a:cxnLst/>
            <a:rect l="l" t="t" r="r" b="b"/>
            <a:pathLst>
              <a:path w="1008774" h="930209">
                <a:moveTo>
                  <a:pt x="0" y="0"/>
                </a:moveTo>
                <a:lnTo>
                  <a:pt x="1008774" y="0"/>
                </a:lnTo>
                <a:lnTo>
                  <a:pt x="1008774" y="930209"/>
                </a:lnTo>
                <a:lnTo>
                  <a:pt x="0" y="9302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3455" t="-10710" r="-34039" b="-1644"/>
            </a:stretch>
          </a:blipFill>
        </p:spPr>
        <p:txBody>
          <a:bodyPr/>
          <a:lstStyle/>
          <a:p>
            <a:endParaRPr lang="hu-HU"/>
          </a:p>
        </p:txBody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12395" t="1250" r="17466"/>
          <a:stretch>
            <a:fillRect/>
          </a:stretch>
        </p:blipFill>
        <p:spPr>
          <a:xfrm>
            <a:off x="4584769" y="0"/>
            <a:ext cx="7306406" cy="102870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4584769" y="-253157"/>
            <a:ext cx="3307050" cy="1662856"/>
            <a:chOff x="0" y="-66675"/>
            <a:chExt cx="870993" cy="43795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70993" cy="278182"/>
            </a:xfrm>
            <a:custGeom>
              <a:avLst/>
              <a:gdLst/>
              <a:ahLst/>
              <a:cxnLst/>
              <a:rect l="l" t="t" r="r" b="b"/>
              <a:pathLst>
                <a:path w="870993" h="278182">
                  <a:moveTo>
                    <a:pt x="0" y="0"/>
                  </a:moveTo>
                  <a:lnTo>
                    <a:pt x="870993" y="0"/>
                  </a:lnTo>
                  <a:lnTo>
                    <a:pt x="870993" y="278182"/>
                  </a:lnTo>
                  <a:lnTo>
                    <a:pt x="0" y="2781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hu-HU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812800" cy="4379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5599"/>
                </a:lnSpc>
                <a:spcBef>
                  <a:spcPct val="0"/>
                </a:spcBef>
              </a:pPr>
              <a:r>
                <a:rPr lang="en-US" sz="3999" dirty="0" err="1">
                  <a:solidFill>
                    <a:srgbClr val="073064"/>
                  </a:solidFill>
                  <a:latin typeface="Montserrat"/>
                </a:rPr>
                <a:t>Ciprus</a:t>
              </a:r>
              <a:endParaRPr lang="en-US" sz="3999" dirty="0">
                <a:solidFill>
                  <a:srgbClr val="073064"/>
                </a:solidFill>
                <a:latin typeface="Montserra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192</Words>
  <Application>Microsoft Office PowerPoint</Application>
  <PresentationFormat>Egyéni</PresentationFormat>
  <Paragraphs>24</Paragraphs>
  <Slides>8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4" baseType="lpstr">
      <vt:lpstr>League Gothic</vt:lpstr>
      <vt:lpstr>Calibri</vt:lpstr>
      <vt:lpstr>Arial</vt:lpstr>
      <vt:lpstr>Montserrat</vt:lpstr>
      <vt:lpstr>Open Sans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Bartókné Lakatos Diána beszámoló</dc:title>
  <cp:lastModifiedBy>Diána Lakatos</cp:lastModifiedBy>
  <cp:revision>2</cp:revision>
  <dcterms:created xsi:type="dcterms:W3CDTF">2006-08-16T00:00:00Z</dcterms:created>
  <dcterms:modified xsi:type="dcterms:W3CDTF">2023-08-21T09:10:02Z</dcterms:modified>
  <dc:identifier>DAFrmfeRjDI</dc:identifier>
</cp:coreProperties>
</file>